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>
        <p:scale>
          <a:sx n="75" d="100"/>
          <a:sy n="75" d="100"/>
        </p:scale>
        <p:origin x="22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79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hyperlink" Target="https://www.youtube.com/watch?v=GooATFiHUyA" TargetMode="External"/><Relationship Id="rId5" Type="http://schemas.openxmlformats.org/officeDocument/2006/relationships/image" Target="../media/image77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44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44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36.png"/><Relationship Id="rId5" Type="http://schemas.openxmlformats.org/officeDocument/2006/relationships/image" Target="../media/image83.png"/><Relationship Id="rId10" Type="http://schemas.openxmlformats.org/officeDocument/2006/relationships/hyperlink" Target="https://youtu.be/d32hA8sPGP0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github.com/pj002321/Humanoid_war.gi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8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6.png"/><Relationship Id="rId5" Type="http://schemas.openxmlformats.org/officeDocument/2006/relationships/image" Target="../media/image89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hyperlink" Target="https://github.com/pj002321/3DGP2_FINAL_ASSIGNMENT.git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ion.so/1610c824eda845508a8abdc2a7bb4081?pvs=4#e9c12561c67d49b9b64eae29c156ad08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9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mailto:t55300354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hyperlink" Target="https://youtu.be/31BfTQHflNc" TargetMode="External"/><Relationship Id="rId5" Type="http://schemas.openxmlformats.org/officeDocument/2006/relationships/image" Target="../media/image32.png"/><Relationship Id="rId10" Type="http://schemas.openxmlformats.org/officeDocument/2006/relationships/hyperlink" Target="https://github.com/kiption/XD.git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38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29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3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4.png"/><Relationship Id="rId10" Type="http://schemas.openxmlformats.org/officeDocument/2006/relationships/image" Target="../media/image67.png"/><Relationship Id="rId4" Type="http://schemas.openxmlformats.org/officeDocument/2006/relationships/image" Target="../media/image3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8.png"/><Relationship Id="rId7" Type="http://schemas.openxmlformats.org/officeDocument/2006/relationships/image" Target="../media/image7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36586"/>
            <a:ext cx="18288000" cy="10800000"/>
            <a:chOff x="5597" y="-1447350"/>
            <a:chExt cx="18847577" cy="11663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04" t="554" r="1179" b="950"/>
            <a:stretch/>
          </p:blipFill>
          <p:spPr>
            <a:xfrm>
              <a:off x="5597" y="-1447350"/>
              <a:ext cx="18847577" cy="116637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1239" y="2872340"/>
            <a:ext cx="3844515" cy="7908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1104900"/>
            <a:ext cx="5539793" cy="30829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</p:pic>
      <p:grpSp>
        <p:nvGrpSpPr>
          <p:cNvPr id="1005" name="그룹 1005"/>
          <p:cNvGrpSpPr/>
          <p:nvPr/>
        </p:nvGrpSpPr>
        <p:grpSpPr>
          <a:xfrm>
            <a:off x="5112124" y="1837959"/>
            <a:ext cx="1049617" cy="1049617"/>
            <a:chOff x="5112124" y="1837959"/>
            <a:chExt cx="1049617" cy="1049617"/>
          </a:xfrm>
          <a:effectLst>
            <a:outerShdw blurRad="50800" dist="50800" dir="5400000" algn="ctr" rotWithShape="0">
              <a:srgbClr val="000000">
                <a:alpha val="89000"/>
              </a:srgbClr>
            </a:outerShdw>
          </a:effectLst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2124" y="1837959"/>
              <a:ext cx="1049617" cy="10496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0"/>
            <a:chExt cx="18422857" cy="1054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0"/>
              <a:ext cx="18422857" cy="1054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000" y="14097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39200" y="2460877"/>
            <a:ext cx="8458200" cy="613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VS_SHADOW_MAP_OUTPUT </a:t>
            </a:r>
            <a:r>
              <a:rPr lang="en-US" altLang="ko-KR" sz="1100" dirty="0" err="1" smtClean="0"/>
              <a:t>VSShadowMap</a:t>
            </a:r>
            <a:r>
              <a:rPr lang="en-US" altLang="ko-KR" sz="1100" dirty="0" smtClean="0"/>
              <a:t> (VS_LIGHTING_INPUT input)</a:t>
            </a:r>
          </a:p>
          <a:p>
            <a:r>
              <a:rPr lang="en-US" altLang="ko-KR" sz="1100" dirty="0" smtClean="0"/>
              <a:t>{</a:t>
            </a:r>
          </a:p>
          <a:p>
            <a:r>
              <a:rPr lang="en-US" altLang="ko-KR" sz="1200" dirty="0"/>
              <a:t>VS_SHADOW_MAP_OUTPUT output = (VS_SHADOW_MAP_OUTPUT)0;</a:t>
            </a:r>
            <a:endParaRPr lang="ko-KR" altLang="ko-KR" sz="1200" dirty="0"/>
          </a:p>
          <a:p>
            <a:r>
              <a:rPr lang="en-US" altLang="ko-KR" sz="1200" dirty="0"/>
              <a:t>	float4 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(float4) 0.0f;</a:t>
            </a:r>
            <a:endParaRPr lang="ko-KR" altLang="ko-KR" sz="1200" dirty="0"/>
          </a:p>
          <a:p>
            <a:r>
              <a:rPr lang="en-US" altLang="ko-KR" sz="1200" dirty="0"/>
              <a:t>	if (!</a:t>
            </a:r>
            <a:r>
              <a:rPr lang="en-US" altLang="ko-KR" sz="1200" dirty="0" err="1"/>
              <a:t>bAnimationShader</a:t>
            </a:r>
            <a:r>
              <a:rPr lang="en-US" altLang="ko-KR" sz="1200" dirty="0" smtClean="0"/>
              <a:t>)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{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input.position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positionW.xyz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gmtxView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gmtxProjection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output.normalW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input.normal</a:t>
            </a:r>
            <a:r>
              <a:rPr lang="en-US" altLang="ko-KR" sz="1200" dirty="0"/>
              <a:t>, 0.0f),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output.uv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input.uv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output.bitangentW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input.bitangent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gmtxGameObject</a:t>
            </a:r>
            <a:r>
              <a:rPr lang="en-US" altLang="ko-KR" sz="1200" dirty="0" smtClean="0"/>
              <a:t>);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  }</a:t>
            </a:r>
            <a:endParaRPr lang="ko-KR" altLang="ko-KR" sz="1200" dirty="0"/>
          </a:p>
          <a:p>
            <a:r>
              <a:rPr lang="en-US" altLang="ko-KR" sz="1200" dirty="0"/>
              <a:t>	if (</a:t>
            </a:r>
            <a:r>
              <a:rPr lang="en-US" altLang="ko-KR" sz="1200" dirty="0" err="1"/>
              <a:t>bAnimationShader</a:t>
            </a:r>
            <a:r>
              <a:rPr lang="en-US" altLang="ko-KR" sz="1200" dirty="0" smtClean="0"/>
              <a:t>)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{</a:t>
            </a:r>
            <a:endParaRPr lang="ko-KR" altLang="ko-KR" sz="1200" dirty="0"/>
          </a:p>
          <a:p>
            <a:r>
              <a:rPr lang="en-US" altLang="ko-KR" sz="1200" dirty="0"/>
              <a:t>		float4x4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 = (float4x4) 0.0f;</a:t>
            </a:r>
            <a:endParaRPr lang="ko-KR" altLang="ko-KR" sz="1200" dirty="0"/>
          </a:p>
          <a:p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MAX_VERTEX_INFLUENCES;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{</a:t>
            </a:r>
            <a:endParaRPr lang="ko-KR" altLang="ko-KR" sz="1200" dirty="0"/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 += </a:t>
            </a:r>
            <a:r>
              <a:rPr lang="en-US" altLang="ko-KR" sz="1200" dirty="0" err="1"/>
              <a:t>input.weights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</a:t>
            </a:r>
            <a:r>
              <a:rPr lang="en-US" altLang="ko-KR" sz="1200" dirty="0" smtClean="0"/>
              <a:t>*</a:t>
            </a:r>
            <a:r>
              <a:rPr lang="en-US" altLang="ko-KR" sz="1200" dirty="0" err="1" smtClean="0"/>
              <a:t>mul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gpmtxBoneOffsets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input.indices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]],</a:t>
            </a:r>
            <a:r>
              <a:rPr lang="en-US" altLang="ko-KR" sz="1200" dirty="0"/>
              <a:t>	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gpmtxBoneTransforms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input.indices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]]);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}</a:t>
            </a:r>
          </a:p>
          <a:p>
            <a:endParaRPr lang="ko-KR" altLang="ko-KR" sz="1200" dirty="0" smtClean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input.position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positionW.xyz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output.normalW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input.normal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output.bitangentW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input.bitangent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gmtxView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gmtxProjection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output.uv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input.uv</a:t>
            </a:r>
            <a:r>
              <a:rPr lang="en-US" altLang="ko-KR" sz="1200" dirty="0" smtClean="0"/>
              <a:t>;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 }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MAX_LIGHTS;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 {</a:t>
            </a:r>
            <a:endParaRPr lang="ko-KR" altLang="ko-KR" sz="1200" dirty="0"/>
          </a:p>
          <a:p>
            <a:r>
              <a:rPr lang="en-US" altLang="ko-KR" sz="1200" dirty="0"/>
              <a:t>		if (</a:t>
            </a:r>
            <a:r>
              <a:rPr lang="en-US" altLang="ko-KR" sz="1200" dirty="0" err="1"/>
              <a:t>gcbToLightSpaces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].f4Position.w != 0.0f)</a:t>
            </a:r>
            <a:endParaRPr lang="ko-KR" altLang="ko-KR" sz="1200" dirty="0"/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output.uvs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gcbToLightSpaces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</a:t>
            </a:r>
            <a:r>
              <a:rPr lang="en-US" altLang="ko-KR" sz="1200" dirty="0" err="1"/>
              <a:t>mtxToTexture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}</a:t>
            </a:r>
            <a:endParaRPr lang="ko-KR" altLang="ko-KR" sz="1200" dirty="0"/>
          </a:p>
          <a:p>
            <a:r>
              <a:rPr lang="en-US" altLang="ko-KR" sz="1200" dirty="0"/>
              <a:t>	return(output</a:t>
            </a:r>
            <a:r>
              <a:rPr lang="en-US" altLang="ko-KR" sz="1200" dirty="0" smtClean="0"/>
              <a:t>);</a:t>
            </a:r>
            <a:endParaRPr lang="en-US" altLang="ko-KR" sz="1100" dirty="0"/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82400" y="2106390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HLSL : </a:t>
            </a:r>
            <a:r>
              <a:rPr lang="en-US" altLang="ko-KR" dirty="0" err="1" smtClean="0"/>
              <a:t>VSShadowMap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13048" y="3620342"/>
            <a:ext cx="2811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Func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SetPipelineState</a:t>
            </a:r>
            <a:r>
              <a:rPr lang="en-US" altLang="ko-KR" dirty="0" smtClean="0"/>
              <a:t>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3692" y="3989674"/>
            <a:ext cx="82655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Void </a:t>
            </a:r>
            <a:r>
              <a:rPr lang="en-US" altLang="ko-KR" sz="1400" dirty="0" err="1" smtClean="0"/>
              <a:t>ShaderMgr</a:t>
            </a:r>
            <a:r>
              <a:rPr lang="en-US" altLang="ko-KR" sz="1400" dirty="0" smtClean="0"/>
              <a:t>::</a:t>
            </a:r>
            <a:r>
              <a:rPr lang="en-US" altLang="ko-KR" sz="1400" dirty="0" err="1" smtClean="0"/>
              <a:t>SetPipelineState</a:t>
            </a:r>
            <a:r>
              <a:rPr lang="en-US" altLang="ko-KR" sz="1400" dirty="0" smtClean="0"/>
              <a:t>(ID3D12GraphicsCommandList* pd3dCommandList,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nPipelineState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{</a:t>
            </a:r>
          </a:p>
          <a:p>
            <a:r>
              <a:rPr lang="en-US" altLang="ko-KR" sz="1400" dirty="0" smtClean="0"/>
              <a:t>    if(m_pp3dPipelineStates) pd3dCommandList-&gt;</a:t>
            </a:r>
            <a:r>
              <a:rPr lang="en-US" altLang="ko-KR" sz="1400" dirty="0" err="1" smtClean="0"/>
              <a:t>SetPipelineState</a:t>
            </a:r>
            <a:r>
              <a:rPr lang="en-US" altLang="ko-KR" sz="1400" dirty="0" smtClean="0"/>
              <a:t>(m_pp3dPipelineStates[</a:t>
            </a:r>
            <a:r>
              <a:rPr lang="en-US" altLang="ko-KR" sz="1400" dirty="0" err="1" smtClean="0"/>
              <a:t>nPipelineStates</a:t>
            </a:r>
            <a:r>
              <a:rPr lang="en-US" altLang="ko-KR" sz="1400" dirty="0" smtClean="0"/>
              <a:t>])</a:t>
            </a:r>
            <a:endParaRPr lang="en-US" altLang="ko-KR" sz="1400" dirty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292978" y="6755837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리깅</a:t>
            </a:r>
            <a:r>
              <a:rPr lang="ko-KR" altLang="en-US" dirty="0" smtClean="0"/>
              <a:t> 동작을 하는 객체에 대한 그림자처리는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애니메이션 여부에 따라 동적 그림자를 적용하도록 </a:t>
            </a:r>
            <a:r>
              <a:rPr lang="en-US" altLang="ko-KR" dirty="0" smtClean="0"/>
              <a:t>bool </a:t>
            </a:r>
            <a:r>
              <a:rPr lang="ko-KR" altLang="en-US" dirty="0" smtClean="0"/>
              <a:t>값을 상수 버퍼로 넘겨주어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구분 지어준다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9982200" y="4860012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982200" y="3390900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 rot="5400000" flipH="1" flipV="1">
            <a:off x="8073343" y="5028608"/>
            <a:ext cx="2223027" cy="18994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/>
          <p:nvPr/>
        </p:nvCxnSpPr>
        <p:spPr>
          <a:xfrm rot="5400000" flipH="1" flipV="1">
            <a:off x="7340805" y="4285208"/>
            <a:ext cx="3688102" cy="18994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457429"/>
            <a:ext cx="17517260" cy="8203523"/>
            <a:chOff x="407084" y="1457429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084" y="1457429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93238" cy="8476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0494" y="2833504"/>
            <a:ext cx="13136879" cy="5239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241" y="1671679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312743"/>
              </p:ext>
            </p:extLst>
          </p:nvPr>
        </p:nvGraphicFramePr>
        <p:xfrm>
          <a:off x="8479606" y="2628900"/>
          <a:ext cx="8745009" cy="598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레이싱 멀티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클라이언트 제작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로그인 패킷 송수신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 판단 여부와 충돌 시 연출 동기화를 담당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명이 출발선에서 출발하여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아이템 박스를 통해 아이템을 </a:t>
                      </a: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확득한다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목표로한다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https://github.com/kiption/Network_Game_Programming.git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https://www.youtube.com/watch?v=GooATFiHUyA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3358" y="7502776"/>
            <a:ext cx="490884" cy="4174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465" y="8047981"/>
            <a:ext cx="684670" cy="489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0622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227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383" y="2002193"/>
            <a:ext cx="3384724" cy="829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288" y="1910764"/>
            <a:ext cx="2730133" cy="829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2784029"/>
            <a:ext cx="6518845" cy="6403030"/>
            <a:chOff x="969238" y="2709342"/>
            <a:chExt cx="6518845" cy="64777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709342"/>
              <a:ext cx="6518845" cy="6477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5904"/>
              </p:ext>
            </p:extLst>
          </p:nvPr>
        </p:nvGraphicFramePr>
        <p:xfrm>
          <a:off x="8000900" y="2691976"/>
          <a:ext cx="8745009" cy="584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Unity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한학기 동안 배운 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Unity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기능들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 </a:t>
                      </a:r>
                      <a:r>
                        <a:rPr lang="ko-KR" altLang="en-US" sz="18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블렌딩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 제작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물리엔진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https://github.com/pj002321/Humanoid_war.git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https://youtu.be/d32hA8sPGP0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0140" y="8008657"/>
            <a:ext cx="684670" cy="4897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2489" y="7429610"/>
            <a:ext cx="539972" cy="459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289" y="1641203"/>
            <a:ext cx="2231331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795902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8286" y="3356876"/>
            <a:ext cx="6964938" cy="4272914"/>
            <a:chOff x="908286" y="3356876"/>
            <a:chExt cx="6964938" cy="42729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286" y="3356876"/>
              <a:ext cx="6964938" cy="4272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7076" y="5757715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713810"/>
              </p:ext>
            </p:extLst>
          </p:nvPr>
        </p:nvGraphicFramePr>
        <p:xfrm>
          <a:off x="8380057" y="3125285"/>
          <a:ext cx="8745009" cy="4736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활용해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7740" y="7297284"/>
            <a:ext cx="622427" cy="445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-106667"/>
            <a:ext cx="18422857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2703" y="5539012"/>
            <a:ext cx="8107450" cy="35714"/>
            <a:chOff x="5152703" y="553901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152703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747" y="1880905"/>
            <a:ext cx="6965269" cy="385352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96600" y="1867490"/>
            <a:ext cx="5472169" cy="3853524"/>
            <a:chOff x="10516910" y="1880905"/>
            <a:chExt cx="5472169" cy="3853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6910" y="1880905"/>
              <a:ext cx="54721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66331"/>
              </p:ext>
            </p:extLst>
          </p:nvPr>
        </p:nvGraphicFramePr>
        <p:xfrm>
          <a:off x="968909" y="5886810"/>
          <a:ext cx="7240943" cy="3149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엔드리스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4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</a:t>
                      </a:r>
                      <a:r>
                        <a:rPr lang="ko-KR" altLang="en-US" sz="1600" b="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환경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2021/11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~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종류의 장애물을 피하고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최종 목표지점까지 도달하는 것을 목표로 하는 게임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867474"/>
              </p:ext>
            </p:extLst>
          </p:nvPr>
        </p:nvGraphicFramePr>
        <p:xfrm>
          <a:off x="9910301" y="5886811"/>
          <a:ext cx="7240943" cy="3388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12, </a:t>
                      </a:r>
                      <a:r>
                        <a:rPr lang="en-US" altLang="ko-KR" sz="16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Fmod</a:t>
                      </a:r>
                      <a:endParaRPr lang="ko-KR" altLang="en-US" sz="1600" b="0" dirty="0" smtClean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제작물 소개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2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수강하면서 제작한 최종 과제 산출물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2022/11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~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빌보드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환경매핑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블렌드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윤곽선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사운드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Direct2D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구현하여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Direct12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활용한 종합적인 기술 구현을 하는 것을 목표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36838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9"/>
                        </a:rPr>
                        <a:t>https://github.com/pj002321/3DGP2_FINAL_ASSIGNMENT.git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255037"/>
                  </a:ext>
                </a:extLst>
              </a:tr>
              <a:tr h="40186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756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314" y="8358204"/>
            <a:ext cx="539972" cy="459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5476" y="8922212"/>
            <a:ext cx="425126" cy="3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-106667"/>
            <a:ext cx="18422857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6815"/>
              </p:ext>
            </p:extLst>
          </p:nvPr>
        </p:nvGraphicFramePr>
        <p:xfrm>
          <a:off x="4260844" y="4890684"/>
          <a:ext cx="9200429" cy="396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 과목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대해서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</a:t>
                      </a:r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평균인원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4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내용</a:t>
                      </a:r>
                      <a:endParaRPr lang="en-US" altLang="ko-KR" sz="1600" b="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(Notion)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8"/>
                        </a:rPr>
                        <a:t>https://www.notion.so/1610c824eda845508a8abdc2a7bb4081?pvs=4#e9c12561c67d49b9b64eae29c156ad08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/>
          <p:cNvPicPr>
            <a:picLocks noChangeAspect="1"/>
          </p:cNvPicPr>
          <p:nvPr/>
        </p:nvPicPr>
        <p:blipFill rotWithShape="1">
          <a:blip r:embed="rId2" cstate="print"/>
          <a:srcRect l="404" t="554" r="1179" b="950"/>
          <a:stretch/>
        </p:blipFill>
        <p:spPr>
          <a:xfrm>
            <a:off x="0" y="-542164"/>
            <a:ext cx="18288000" cy="10800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6410" y="2279934"/>
            <a:ext cx="3997296" cy="4659807"/>
            <a:chOff x="1246410" y="2279934"/>
            <a:chExt cx="3997296" cy="465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410" y="2279934"/>
              <a:ext cx="3997296" cy="4659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2465" y="5788192"/>
            <a:ext cx="8107450" cy="35714"/>
            <a:chOff x="2422465" y="578819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422465" y="578819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76705" y="7312673"/>
            <a:ext cx="10915350" cy="45719"/>
            <a:chOff x="6933324" y="7508372"/>
            <a:chExt cx="10789122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933324" y="7508372"/>
              <a:ext cx="10789122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2227" y="6635004"/>
            <a:ext cx="1622519" cy="10546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7800" y="70485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j-lt"/>
                <a:ea typeface="HY중고딕" panose="02030600000101010101" pitchFamily="18" charset="-127"/>
              </a:rPr>
              <a:t>허 재 성 </a:t>
            </a:r>
            <a:r>
              <a:rPr lang="en-US" altLang="ko-KR" b="1" dirty="0" smtClean="0">
                <a:latin typeface="+mj-lt"/>
                <a:ea typeface="HY중고딕" panose="02030600000101010101" pitchFamily="18" charset="-127"/>
              </a:rPr>
              <a:t>(</a:t>
            </a:r>
            <a:r>
              <a:rPr lang="en-US" altLang="ko-KR" b="1" dirty="0" err="1" smtClean="0">
                <a:latin typeface="+mj-lt"/>
                <a:ea typeface="HY중고딕" panose="02030600000101010101" pitchFamily="18" charset="-127"/>
              </a:rPr>
              <a:t>Heo</a:t>
            </a:r>
            <a:r>
              <a:rPr lang="en-US" altLang="ko-KR" b="1" dirty="0" smtClean="0">
                <a:latin typeface="+mj-lt"/>
                <a:ea typeface="HY중고딕" panose="02030600000101010101" pitchFamily="18" charset="-127"/>
              </a:rPr>
              <a:t> Jae </a:t>
            </a:r>
            <a:r>
              <a:rPr lang="en-US" altLang="ko-KR" b="1" dirty="0" err="1" smtClean="0">
                <a:latin typeface="+mj-lt"/>
                <a:ea typeface="HY중고딕" panose="02030600000101010101" pitchFamily="18" charset="-127"/>
              </a:rPr>
              <a:t>Seong</a:t>
            </a:r>
            <a:r>
              <a:rPr lang="en-US" altLang="ko-KR" b="1" dirty="0" smtClean="0">
                <a:latin typeface="+mj-lt"/>
                <a:ea typeface="HY중고딕" panose="02030600000101010101" pitchFamily="18" charset="-127"/>
              </a:rPr>
              <a:t>)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3324" y="2448222"/>
            <a:ext cx="10789122" cy="30469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lt"/>
                <a:ea typeface="HY중고딕" panose="02030600000101010101" pitchFamily="18" charset="-127"/>
              </a:rPr>
              <a:t>생년월일</a:t>
            </a:r>
            <a:r>
              <a:rPr lang="en-US" altLang="ko-KR" sz="2400" b="1" dirty="0" smtClean="0">
                <a:latin typeface="+mj-lt"/>
                <a:ea typeface="HY중고딕" panose="02030600000101010101" pitchFamily="18" charset="-127"/>
              </a:rPr>
              <a:t>		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1999.07.05</a:t>
            </a:r>
          </a:p>
          <a:p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TEL			 010 - 5573 – 0354</a:t>
            </a:r>
          </a:p>
          <a:p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E-Mail		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  <a:hlinkClick r:id="rId9"/>
              </a:rPr>
              <a:t>t55300354@gmail.com</a:t>
            </a:r>
            <a:endParaRPr lang="en-US" altLang="ko-KR" sz="24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주소지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	 </a:t>
            </a:r>
            <a:r>
              <a:rPr lang="ko-KR" altLang="en-US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경기도 평택시</a:t>
            </a:r>
            <a:endParaRPr lang="en-US" altLang="ko-KR" sz="24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4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최종학력</a:t>
            </a:r>
            <a:endParaRPr lang="en-US" altLang="ko-KR" sz="24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2018.02 - </a:t>
            </a:r>
            <a:r>
              <a:rPr lang="ko-KR" altLang="en-US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한광고등학교 졸업</a:t>
            </a:r>
            <a:endParaRPr lang="en-US" altLang="ko-KR" sz="24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2024.02 - </a:t>
            </a:r>
            <a:r>
              <a:rPr lang="ko-KR" altLang="en-US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 한국산업기술대학교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24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게임공학과</a:t>
            </a:r>
            <a:r>
              <a:rPr lang="ko-KR" altLang="en-US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졸업예정</a:t>
            </a:r>
            <a:r>
              <a:rPr lang="en-US" altLang="ko-KR" sz="2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35246" y="7548594"/>
            <a:ext cx="11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j-lt"/>
                <a:ea typeface="HY중고딕" panose="02030600000101010101" pitchFamily="18" charset="-127"/>
              </a:rPr>
              <a:t>언어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056797" y="7520198"/>
            <a:ext cx="15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j-lt"/>
                <a:ea typeface="HY중고딕" panose="02030600000101010101" pitchFamily="18" charset="-127"/>
              </a:rPr>
              <a:t>클라이언트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62469" y="7505037"/>
            <a:ext cx="11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j-lt"/>
                <a:ea typeface="HY중고딕" panose="02030600000101010101" pitchFamily="18" charset="-127"/>
              </a:rPr>
              <a:t>형상관리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5245" y="7917926"/>
            <a:ext cx="1384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j-lt"/>
                <a:ea typeface="HY중고딕" panose="02030600000101010101" pitchFamily="18" charset="-127"/>
              </a:rPr>
              <a:t>C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j-lt"/>
                <a:ea typeface="HY중고딕" panose="02030600000101010101" pitchFamily="18" charset="-127"/>
              </a:rPr>
              <a:t>C++11</a:t>
            </a:r>
          </a:p>
          <a:p>
            <a:r>
              <a:rPr lang="en-US" altLang="ko-KR" dirty="0" smtClean="0">
                <a:latin typeface="+mj-lt"/>
                <a:ea typeface="HY중고딕" panose="02030600000101010101" pitchFamily="18" charset="-127"/>
              </a:rPr>
              <a:t>-    C#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j-lt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56797" y="7934255"/>
            <a:ext cx="1566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j-lt"/>
                <a:ea typeface="HY중고딕" panose="02030600000101010101" pitchFamily="18" charset="-127"/>
              </a:rPr>
              <a:t>DirectX 12</a:t>
            </a:r>
            <a:endParaRPr lang="en-US" altLang="ko-KR" dirty="0">
              <a:latin typeface="+mj-lt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j-lt"/>
                <a:ea typeface="HY중고딕" panose="02030600000101010101" pitchFamily="18" charset="-127"/>
              </a:rPr>
              <a:t>Unity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j-lt"/>
                <a:ea typeface="HY중고딕" panose="02030600000101010101" pitchFamily="18" charset="-127"/>
              </a:rPr>
              <a:t>Unreal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j-lt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82949" y="7874369"/>
            <a:ext cx="15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+mj-lt"/>
                <a:ea typeface="HY중고딕" panose="02030600000101010101" pitchFamily="18" charset="-127"/>
              </a:rPr>
              <a:t>Git</a:t>
            </a:r>
            <a:endParaRPr lang="en-US" altLang="ko-KR" dirty="0" smtClean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76089" y="4425171"/>
            <a:ext cx="11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j-lt"/>
                <a:ea typeface="HY중고딕" panose="02030600000101010101" pitchFamily="18" charset="-127"/>
              </a:rPr>
              <a:t>증명 사진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0287000"/>
            <a:chOff x="155475" y="-861155"/>
            <a:chExt cx="18657162" cy="11712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35" t="526" r="435" b="526"/>
            <a:stretch/>
          </p:blipFill>
          <p:spPr>
            <a:xfrm>
              <a:off x="155475" y="-861155"/>
              <a:ext cx="18657162" cy="11712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386158" cy="10287000"/>
            <a:chOff x="0" y="0"/>
            <a:chExt cx="350476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0476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210" y="325440"/>
            <a:ext cx="3126348" cy="18510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2794" y="1658413"/>
            <a:ext cx="3391198" cy="10680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6883" y="1265061"/>
            <a:ext cx="1978460" cy="2229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822" y="1545510"/>
            <a:ext cx="3660833" cy="21178"/>
            <a:chOff x="6147822" y="1545510"/>
            <a:chExt cx="3660833" cy="21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4502" y="3796490"/>
            <a:ext cx="2204651" cy="2201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7822" y="4057891"/>
            <a:ext cx="3660833" cy="21178"/>
            <a:chOff x="6147822" y="4057891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2640" y="2407316"/>
            <a:ext cx="1718755" cy="13597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8802" y="4958935"/>
            <a:ext cx="2347622" cy="5603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35773" y="6595832"/>
            <a:ext cx="3716074" cy="11118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33071" y="6186966"/>
            <a:ext cx="2204650" cy="2212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36394" y="6455986"/>
            <a:ext cx="3660833" cy="21178"/>
            <a:chOff x="6136394" y="6455986"/>
            <a:chExt cx="3660833" cy="211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6394" y="6455986"/>
              <a:ext cx="3660833" cy="21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02316" y="1284109"/>
            <a:ext cx="2204651" cy="22013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3694" y="1545510"/>
            <a:ext cx="3660833" cy="21178"/>
            <a:chOff x="11203694" y="1545510"/>
            <a:chExt cx="3660833" cy="211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09936" y="3792667"/>
            <a:ext cx="2240841" cy="22127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03694" y="4057891"/>
            <a:ext cx="3660833" cy="21178"/>
            <a:chOff x="11203694" y="4057891"/>
            <a:chExt cx="3660833" cy="211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8621" y="4963935"/>
            <a:ext cx="2422708" cy="6625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21068" y="2418735"/>
            <a:ext cx="1739508" cy="605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77085" y="1724877"/>
            <a:ext cx="1817302" cy="9364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43079" y="4197336"/>
            <a:ext cx="4489264" cy="10680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10029" y="4172554"/>
            <a:ext cx="4480217" cy="1058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55385"/>
              </p:ext>
            </p:extLst>
          </p:nvPr>
        </p:nvGraphicFramePr>
        <p:xfrm>
          <a:off x="7603519" y="2411998"/>
          <a:ext cx="9618152" cy="713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5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FPS </a:t>
                      </a:r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멀티 협동 대전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24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hub,IOCP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 </a:t>
                      </a:r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</a:t>
                      </a:r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 </a:t>
                      </a:r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서버 </a:t>
                      </a:r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메인 클라이언트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 </a:t>
                      </a:r>
                      <a:r>
                        <a:rPr lang="ko-KR" altLang="en-US" sz="18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맵로드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그림자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 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 12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로비에서 군인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명과 헬리콥터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명으로 구성된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총 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시간내에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https://github.com/kiption/XD.git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https://youtu.be/31BfTQHflNc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327" y="8936250"/>
            <a:ext cx="753137" cy="5386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212" y="8253894"/>
            <a:ext cx="653366" cy="555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166" y="1503144"/>
            <a:ext cx="17517260" cy="8325428"/>
            <a:chOff x="581166" y="1503144"/>
            <a:chExt cx="17517260" cy="83254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166" y="1503144"/>
              <a:ext cx="17517260" cy="83254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383" y="2002193"/>
            <a:ext cx="2366190" cy="829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6685" y="2767304"/>
            <a:ext cx="16421165" cy="23694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383" y="5200002"/>
            <a:ext cx="4041591" cy="829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694" y="5872790"/>
            <a:ext cx="16214736" cy="1588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166" y="1503144"/>
            <a:ext cx="17517260" cy="8203523"/>
            <a:chOff x="581166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166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383" y="2002193"/>
            <a:ext cx="1925571" cy="829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6685" y="2767304"/>
            <a:ext cx="12365479" cy="16060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12886" y="4279629"/>
            <a:ext cx="2966100" cy="863228"/>
            <a:chOff x="3612886" y="4279629"/>
            <a:chExt cx="2966100" cy="8632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12886" y="4279629"/>
              <a:ext cx="2966100" cy="863228"/>
              <a:chOff x="3612886" y="4279629"/>
              <a:chExt cx="2966100" cy="86322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12886" y="4279629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6577" y="4318954"/>
              <a:ext cx="2798544" cy="917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60173" y="4279629"/>
            <a:ext cx="2966100" cy="863228"/>
            <a:chOff x="11260173" y="4279629"/>
            <a:chExt cx="2966100" cy="86322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60173" y="4279629"/>
              <a:ext cx="2966100" cy="863228"/>
              <a:chOff x="11260173" y="4279629"/>
              <a:chExt cx="2966100" cy="86322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60173" y="4279629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9849" y="4323396"/>
              <a:ext cx="2933839" cy="9176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48709" y="4674657"/>
            <a:ext cx="4711264" cy="107143"/>
            <a:chOff x="6548709" y="4674657"/>
            <a:chExt cx="4711264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48709" y="4674657"/>
              <a:ext cx="4711264" cy="107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1145" y="5200002"/>
            <a:ext cx="1768143" cy="829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7637" y="5772409"/>
            <a:ext cx="13751165" cy="12071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90815" y="6739045"/>
            <a:ext cx="2966100" cy="863228"/>
            <a:chOff x="7390815" y="6739045"/>
            <a:chExt cx="2966100" cy="8632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390815" y="6739045"/>
              <a:ext cx="2966100" cy="863228"/>
              <a:chOff x="7390815" y="6739045"/>
              <a:chExt cx="2966100" cy="8632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90815" y="6739045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3319" y="6787897"/>
              <a:ext cx="3661878" cy="850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42644" y="8341321"/>
            <a:ext cx="2966100" cy="863228"/>
            <a:chOff x="3042644" y="8341321"/>
            <a:chExt cx="2966100" cy="86322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42644" y="8341321"/>
              <a:ext cx="2966100" cy="863228"/>
              <a:chOff x="3042644" y="8341321"/>
              <a:chExt cx="2966100" cy="86322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42644" y="8341321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6814" y="8399700"/>
              <a:ext cx="3066688" cy="898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90815" y="8341321"/>
            <a:ext cx="2966100" cy="863228"/>
            <a:chOff x="7390815" y="8341321"/>
            <a:chExt cx="2966100" cy="86322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390815" y="8341321"/>
              <a:ext cx="2966100" cy="863228"/>
              <a:chOff x="7390815" y="8341321"/>
              <a:chExt cx="2966100" cy="86322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90815" y="8341321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67366" y="8390176"/>
              <a:ext cx="2922888" cy="85096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26071" y="8341321"/>
            <a:ext cx="2966100" cy="863228"/>
            <a:chOff x="11626071" y="8341321"/>
            <a:chExt cx="2966100" cy="86322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626071" y="8341321"/>
              <a:ext cx="2966100" cy="863228"/>
              <a:chOff x="11626071" y="8341321"/>
              <a:chExt cx="2966100" cy="86322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626071" y="8341321"/>
                <a:ext cx="2966100" cy="863228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67848" y="8399700"/>
              <a:ext cx="2975802" cy="89858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94514" y="7918225"/>
            <a:ext cx="4410531" cy="107143"/>
            <a:chOff x="4494514" y="7918225"/>
            <a:chExt cx="4410531" cy="10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200000">
              <a:off x="4494514" y="7918225"/>
              <a:ext cx="4410531" cy="10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504341" y="7918225"/>
            <a:ext cx="739048" cy="107143"/>
            <a:chOff x="8504341" y="7918225"/>
            <a:chExt cx="739048" cy="1071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504341" y="7918225"/>
              <a:ext cx="739048" cy="10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10486" y="8719363"/>
            <a:ext cx="1215585" cy="107143"/>
            <a:chOff x="10410486" y="8719363"/>
            <a:chExt cx="1215585" cy="10714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10486" y="8719363"/>
              <a:ext cx="1215585" cy="10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042922" y="6903423"/>
            <a:ext cx="1836473" cy="534471"/>
            <a:chOff x="11042922" y="6903423"/>
            <a:chExt cx="1836473" cy="53447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042922" y="6903423"/>
              <a:ext cx="1836473" cy="534471"/>
              <a:chOff x="11042922" y="6903423"/>
              <a:chExt cx="1836473" cy="53447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042922" y="6903423"/>
                <a:ext cx="1836473" cy="534471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88850" y="6930871"/>
              <a:ext cx="2144849" cy="5270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356915" y="7117088"/>
            <a:ext cx="686007" cy="107143"/>
            <a:chOff x="10356915" y="7117088"/>
            <a:chExt cx="686007" cy="10714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10356915" y="7117088"/>
              <a:ext cx="686007" cy="10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383" y="2002193"/>
            <a:ext cx="2034143" cy="829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209" y="2783866"/>
            <a:ext cx="14443546" cy="19690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51686" y="5848451"/>
            <a:ext cx="2483000" cy="608988"/>
            <a:chOff x="10351686" y="5848451"/>
            <a:chExt cx="2483000" cy="6089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1686" y="5848451"/>
              <a:ext cx="2483000" cy="6089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95218" y="4730490"/>
            <a:ext cx="9559468" cy="2235923"/>
            <a:chOff x="3595218" y="4730490"/>
            <a:chExt cx="9559468" cy="223592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95218" y="5294032"/>
              <a:ext cx="9559468" cy="1672381"/>
              <a:chOff x="3595218" y="5294032"/>
              <a:chExt cx="9559468" cy="167238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95218" y="5294032"/>
                <a:ext cx="9559468" cy="16723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771677" y="4730490"/>
              <a:ext cx="3103266" cy="608988"/>
              <a:chOff x="6771677" y="4730490"/>
              <a:chExt cx="3103266" cy="6089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86574" y="4552355"/>
                <a:ext cx="4552896" cy="115264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7100858" y="4730490"/>
                <a:ext cx="2483000" cy="608988"/>
                <a:chOff x="7100858" y="4730490"/>
                <a:chExt cx="2483000" cy="60898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100858" y="4730490"/>
                  <a:ext cx="2483000" cy="6089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3854266" y="5831462"/>
              <a:ext cx="2650952" cy="628820"/>
              <a:chOff x="3854266" y="5831462"/>
              <a:chExt cx="2650952" cy="62882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38242" y="5851293"/>
                <a:ext cx="2483000" cy="608988"/>
                <a:chOff x="3938242" y="5851293"/>
                <a:chExt cx="2483000" cy="608988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938242" y="5851293"/>
                  <a:ext cx="2483000" cy="608988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65099" y="5563980"/>
                <a:ext cx="3369603" cy="1272565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98476" y="5535017"/>
              <a:ext cx="3637203" cy="131066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997834" y="5831462"/>
              <a:ext cx="2650952" cy="628817"/>
              <a:chOff x="6997834" y="5831462"/>
              <a:chExt cx="2650952" cy="62881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081810" y="5851290"/>
                <a:ext cx="2483000" cy="608988"/>
                <a:chOff x="7081810" y="5851290"/>
                <a:chExt cx="2483000" cy="60898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081810" y="5851290"/>
                  <a:ext cx="2483000" cy="608988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351047" y="5563980"/>
                <a:ext cx="3738841" cy="127256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5621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679" y="2988166"/>
            <a:ext cx="7010399" cy="369331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float4 Lighting(float3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float3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bool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float4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[MAX_LIGHTS])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pPr lvl="2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float3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vCameraPosition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float3(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gvCameraPosition.x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gvCameraPosition.y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gvCameraPosition.z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2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float3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normalize(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vCameraPosition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2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float4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float4(0.0f, 0.0f, 0.0f, 1.0f);</a:t>
            </a:r>
          </a:p>
          <a:p>
            <a:pPr lvl="2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[unroll]</a:t>
            </a:r>
          </a:p>
          <a:p>
            <a:pPr lvl="2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0;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 MAX_LIGHTS;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++) {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m_bEnable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1.0f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lvl="1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ifdef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_WITH_PCF_FILTERING</a:t>
            </a:r>
          </a:p>
          <a:p>
            <a:pPr lvl="1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if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Compute3x3ShadowFactor(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].z /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#else</a:t>
            </a:r>
          </a:p>
          <a:p>
            <a:pPr lvl="1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if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gtxtDepthTextures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SampleCmpLevelZero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gssComparisonPCFShadow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].z /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].w).r;</a:t>
            </a: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endif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if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DIRECTIONAL_LIGHT) {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DirectionalLight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 if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POINT_LIGHT) {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PointLight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 if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SPOT_LIGHT) {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SpotLight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}</a:t>
            </a:r>
          </a:p>
          <a:p>
            <a:pPr lvl="1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ko-KR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m_cAmbient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gMaterial.m_cAmbient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</a:p>
          <a:p>
            <a:pPr lvl="1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}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}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(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gcGlobalAmbientLight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gMaterial.m_cAmbient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lvl="1"/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cColor.a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gMaterial.m_cDiffuse.a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lvl="1"/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679" y="7158910"/>
            <a:ext cx="7010399" cy="193899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VS_SKYBOX_CUBEMAP_OUTPUT </a:t>
            </a:r>
            <a:r>
              <a:rPr lang="en-US" altLang="ko-KR" sz="1000" dirty="0" err="1"/>
              <a:t>VSSkyBox</a:t>
            </a:r>
            <a:r>
              <a:rPr lang="en-US" altLang="ko-KR" sz="1000" dirty="0"/>
              <a:t>(VS_SKYBOX_CUBEMAP_INPUT input)</a:t>
            </a:r>
          </a:p>
          <a:p>
            <a:r>
              <a:rPr lang="en-US" altLang="ko-KR" sz="1000" dirty="0"/>
              <a:t>{</a:t>
            </a:r>
          </a:p>
          <a:p>
            <a:pPr lvl="1"/>
            <a:r>
              <a:rPr lang="en-US" altLang="ko-KR" sz="1000" dirty="0"/>
              <a:t>VS_SKYBOX_CUBEMAP_OUTPUT output</a:t>
            </a:r>
            <a:r>
              <a:rPr lang="en-US" altLang="ko-KR" sz="1000" dirty="0" smtClean="0"/>
              <a:t>;</a:t>
            </a:r>
            <a:endParaRPr lang="ko-KR" altLang="en-US" sz="1000" dirty="0"/>
          </a:p>
          <a:p>
            <a:pPr lvl="1"/>
            <a:r>
              <a:rPr lang="en-US" altLang="ko-KR" sz="1000" dirty="0" err="1"/>
              <a:t>output.position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(float4(</a:t>
            </a:r>
            <a:r>
              <a:rPr lang="en-US" altLang="ko-KR" sz="1000" dirty="0" err="1"/>
              <a:t>input.position</a:t>
            </a:r>
            <a:r>
              <a:rPr lang="en-US" altLang="ko-KR" sz="1000" dirty="0"/>
              <a:t>, 1.0f), </a:t>
            </a:r>
            <a:r>
              <a:rPr lang="en-US" altLang="ko-KR" sz="1000" dirty="0" err="1"/>
              <a:t>gmtxGameObject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gmtxView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gmtxProjection</a:t>
            </a:r>
            <a:r>
              <a:rPr lang="en-US" altLang="ko-KR" sz="1000" dirty="0"/>
              <a:t>);</a:t>
            </a:r>
          </a:p>
          <a:p>
            <a:pPr lvl="1"/>
            <a:r>
              <a:rPr lang="en-US" altLang="ko-KR" sz="1000" dirty="0" err="1"/>
              <a:t>output.positionL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input.position</a:t>
            </a:r>
            <a:r>
              <a:rPr lang="en-US" altLang="ko-KR" sz="1000" dirty="0" smtClean="0"/>
              <a:t>;</a:t>
            </a:r>
            <a:endParaRPr lang="ko-KR" altLang="en-US" sz="1000" dirty="0"/>
          </a:p>
          <a:p>
            <a:pPr lvl="1"/>
            <a:r>
              <a:rPr lang="en-US" altLang="ko-KR" sz="1000" dirty="0"/>
              <a:t>return(output);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PSSkyBox</a:t>
            </a:r>
            <a:r>
              <a:rPr lang="en-US" altLang="ko-KR" sz="1000" dirty="0"/>
              <a:t>(VS_SKYBOX_CUBEMAP_OUTPUT input) : SV_TARGET</a:t>
            </a:r>
          </a:p>
          <a:p>
            <a:r>
              <a:rPr lang="en-US" altLang="ko-KR" sz="1000" dirty="0"/>
              <a:t>{</a:t>
            </a:r>
          </a:p>
          <a:p>
            <a:pPr lvl="1"/>
            <a:r>
              <a:rPr lang="en-US" altLang="ko-KR" sz="1000" dirty="0"/>
              <a:t>float4 </a:t>
            </a:r>
            <a:r>
              <a:rPr lang="en-US" altLang="ko-KR" sz="1000" dirty="0" err="1"/>
              <a:t>cColor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gtxtSkyCubeTexture.Sample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gssClamp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input.positionL</a:t>
            </a:r>
            <a:r>
              <a:rPr lang="en-US" altLang="ko-KR" sz="1000" dirty="0"/>
              <a:t>);</a:t>
            </a:r>
          </a:p>
          <a:p>
            <a:pPr lvl="1"/>
            <a:r>
              <a:rPr lang="en-US" altLang="ko-KR" sz="1000" dirty="0"/>
              <a:t>return(</a:t>
            </a:r>
            <a:r>
              <a:rPr lang="en-US" altLang="ko-KR" sz="1000" dirty="0" err="1"/>
              <a:t>cColor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  <a:endParaRPr lang="ko-KR" altLang="en-US" sz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65714" y="2819902"/>
            <a:ext cx="7010399" cy="116955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VS_TEXTURED_OUTPUT </a:t>
            </a:r>
            <a:r>
              <a:rPr lang="en-US" altLang="ko-KR" sz="1000" dirty="0" err="1"/>
              <a:t>VSSpriteAnimation</a:t>
            </a:r>
            <a:r>
              <a:rPr lang="en-US" altLang="ko-KR" sz="1000" dirty="0"/>
              <a:t>(VS_TEXTURED_INPUT input)</a:t>
            </a:r>
          </a:p>
          <a:p>
            <a:r>
              <a:rPr lang="en-US" altLang="ko-KR" sz="1000" dirty="0"/>
              <a:t>{</a:t>
            </a:r>
          </a:p>
          <a:p>
            <a:pPr lvl="1"/>
            <a:r>
              <a:rPr lang="en-US" altLang="ko-KR" sz="1000" dirty="0"/>
              <a:t>VS_TEXTURED_OUTPUT output</a:t>
            </a:r>
            <a:r>
              <a:rPr lang="en-US" altLang="ko-KR" sz="1000" dirty="0" smtClean="0"/>
              <a:t>;</a:t>
            </a:r>
            <a:endParaRPr lang="ko-KR" altLang="en-US" sz="1000" dirty="0"/>
          </a:p>
          <a:p>
            <a:pPr lvl="1"/>
            <a:r>
              <a:rPr lang="en-US" altLang="ko-KR" sz="1000" dirty="0" err="1"/>
              <a:t>output.position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(float4(</a:t>
            </a:r>
            <a:r>
              <a:rPr lang="en-US" altLang="ko-KR" sz="1000" dirty="0" err="1"/>
              <a:t>input.position</a:t>
            </a:r>
            <a:r>
              <a:rPr lang="en-US" altLang="ko-KR" sz="1000" dirty="0"/>
              <a:t>, 1.0f), </a:t>
            </a:r>
            <a:r>
              <a:rPr lang="en-US" altLang="ko-KR" sz="1000" dirty="0" err="1"/>
              <a:t>gmtxWorld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gmtxView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gmtxProjection</a:t>
            </a:r>
            <a:r>
              <a:rPr lang="en-US" altLang="ko-KR" sz="1000" dirty="0"/>
              <a:t>);</a:t>
            </a:r>
          </a:p>
          <a:p>
            <a:pPr lvl="1"/>
            <a:r>
              <a:rPr lang="en-US" altLang="ko-KR" sz="1000" dirty="0" err="1"/>
              <a:t>output.uv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(float3(</a:t>
            </a:r>
            <a:r>
              <a:rPr lang="en-US" altLang="ko-KR" sz="1000" dirty="0" err="1"/>
              <a:t>input.uv</a:t>
            </a:r>
            <a:r>
              <a:rPr lang="en-US" altLang="ko-KR" sz="1000" dirty="0"/>
              <a:t>, 1.0f), (float3x3)(</a:t>
            </a:r>
            <a:r>
              <a:rPr lang="en-US" altLang="ko-KR" sz="1000" dirty="0" err="1"/>
              <a:t>gspriteMaterial.gmtxTexture</a:t>
            </a:r>
            <a:r>
              <a:rPr lang="en-US" altLang="ko-KR" sz="1000" dirty="0"/>
              <a:t>)).</a:t>
            </a:r>
            <a:r>
              <a:rPr lang="en-US" altLang="ko-KR" sz="1000" dirty="0" err="1"/>
              <a:t>xy</a:t>
            </a:r>
            <a:r>
              <a:rPr lang="en-US" altLang="ko-KR" sz="1000" dirty="0" smtClean="0"/>
              <a:t>;</a:t>
            </a:r>
            <a:endParaRPr lang="ko-KR" altLang="en-US" sz="1000" dirty="0"/>
          </a:p>
          <a:p>
            <a:pPr lvl="1"/>
            <a:r>
              <a:rPr lang="en-US" altLang="ko-KR" sz="1000" dirty="0"/>
              <a:t>return(output);</a:t>
            </a:r>
          </a:p>
          <a:p>
            <a:r>
              <a:rPr lang="en-US" altLang="ko-KR" sz="1000" dirty="0"/>
              <a:t>}</a:t>
            </a: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65714" y="4666775"/>
            <a:ext cx="7010399" cy="40934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PS_DEPTH_OUTPUT </a:t>
            </a:r>
            <a:r>
              <a:rPr lang="en-US" altLang="ko-KR" sz="1000" dirty="0" err="1"/>
              <a:t>PSDepthWriteShader</a:t>
            </a:r>
            <a:r>
              <a:rPr lang="en-US" altLang="ko-KR" sz="1000" dirty="0"/>
              <a:t>(VS_LIGHTING_OUTPUT input)</a:t>
            </a:r>
          </a:p>
          <a:p>
            <a:r>
              <a:rPr lang="en-US" altLang="ko-KR" sz="1000" dirty="0"/>
              <a:t>{</a:t>
            </a:r>
          </a:p>
          <a:p>
            <a:pPr lvl="1"/>
            <a:r>
              <a:rPr lang="en-US" altLang="ko-KR" sz="1000" dirty="0"/>
              <a:t>PS_DEPTH_OUTPUT output</a:t>
            </a:r>
            <a:r>
              <a:rPr lang="en-US" altLang="ko-KR" sz="1000" dirty="0" smtClean="0"/>
              <a:t>;</a:t>
            </a:r>
            <a:endParaRPr lang="ko-KR" altLang="en-US" sz="1000" dirty="0"/>
          </a:p>
          <a:p>
            <a:pPr lvl="1"/>
            <a:r>
              <a:rPr lang="en-US" altLang="ko-KR" sz="1000" dirty="0" err="1"/>
              <a:t>output.fzPosition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input.position.z</a:t>
            </a:r>
            <a:r>
              <a:rPr lang="en-US" altLang="ko-KR" sz="1000" dirty="0"/>
              <a:t>;</a:t>
            </a:r>
          </a:p>
          <a:p>
            <a:pPr lvl="1"/>
            <a:r>
              <a:rPr lang="en-US" altLang="ko-KR" sz="1000" dirty="0" err="1"/>
              <a:t>output.fDepth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input.position.z</a:t>
            </a:r>
            <a:r>
              <a:rPr lang="en-US" altLang="ko-KR" sz="1000" dirty="0" smtClean="0"/>
              <a:t>;</a:t>
            </a:r>
            <a:endParaRPr lang="ko-KR" altLang="en-US" sz="1000" dirty="0"/>
          </a:p>
          <a:p>
            <a:pPr lvl="1"/>
            <a:r>
              <a:rPr lang="en-US" altLang="ko-KR" sz="1000" dirty="0" smtClean="0"/>
              <a:t>return(output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float4 </a:t>
            </a:r>
            <a:r>
              <a:rPr lang="en-US" altLang="ko-KR" sz="1000" dirty="0" err="1"/>
              <a:t>PSShadowMapShadow</a:t>
            </a:r>
            <a:r>
              <a:rPr lang="en-US" altLang="ko-KR" sz="1000" dirty="0"/>
              <a:t>(VS_SHADOW_MAP_OUTPUT input) : SV_TARGET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cAlbedoColor</a:t>
            </a:r>
            <a:r>
              <a:rPr lang="en-US" altLang="ko-KR" sz="1000" dirty="0"/>
              <a:t> = float4(0.0f, 0.0f, 0.0f, 1.0f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cNormalColor</a:t>
            </a:r>
            <a:r>
              <a:rPr lang="en-US" altLang="ko-KR" sz="1000" dirty="0"/>
              <a:t> = float4(0.0f, 0.0f, 0.0f, 1.0f);</a:t>
            </a:r>
          </a:p>
          <a:p>
            <a:r>
              <a:rPr lang="en-US" altLang="ko-KR" sz="1000" dirty="0" smtClean="0"/>
              <a:t>if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gnTexturesMask</a:t>
            </a:r>
            <a:r>
              <a:rPr lang="en-US" altLang="ko-KR" sz="1000" dirty="0"/>
              <a:t> &amp; </a:t>
            </a:r>
            <a:r>
              <a:rPr lang="en-US" altLang="ko-KR" sz="1000" dirty="0" smtClean="0"/>
              <a:t>MATERIAL_ALBEDO_MAP) </a:t>
            </a:r>
            <a:r>
              <a:rPr lang="en-US" altLang="ko-KR" sz="1000" dirty="0" err="1" smtClean="0"/>
              <a:t>cAlbedoColor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gtxtAlbedoTexture.Sample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gssWrap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input.uv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 smtClean="0"/>
              <a:t>else </a:t>
            </a:r>
            <a:r>
              <a:rPr lang="en-US" altLang="ko-KR" sz="1000" dirty="0" err="1" smtClean="0"/>
              <a:t>cAlbedoColor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gMaterial.m_cDiffuse</a:t>
            </a:r>
            <a:r>
              <a:rPr lang="en-US" altLang="ko-KR" sz="1000" dirty="0" smtClean="0"/>
              <a:t>;</a:t>
            </a:r>
            <a:endParaRPr lang="ko-KR" altLang="en-US" sz="1000" dirty="0" smtClean="0"/>
          </a:p>
          <a:p>
            <a:r>
              <a:rPr lang="en-US" altLang="ko-KR" sz="1000" dirty="0" smtClean="0"/>
              <a:t>if (</a:t>
            </a:r>
            <a:r>
              <a:rPr lang="en-US" altLang="ko-KR" sz="1000" dirty="0" err="1" smtClean="0"/>
              <a:t>gnTexturesMask</a:t>
            </a:r>
            <a:r>
              <a:rPr lang="en-US" altLang="ko-KR" sz="1000" dirty="0" smtClean="0"/>
              <a:t> &amp; MATERIAL_NORMAL_MAP) </a:t>
            </a:r>
            <a:r>
              <a:rPr lang="en-US" altLang="ko-KR" sz="1000" dirty="0" err="1" smtClean="0"/>
              <a:t>cNormalColor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gtxtNormalTexture.Sample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gssWrap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input.uv</a:t>
            </a:r>
            <a:r>
              <a:rPr lang="en-US" altLang="ko-KR" sz="1000" dirty="0" smtClean="0"/>
              <a:t>);</a:t>
            </a:r>
            <a:endParaRPr lang="ko-KR" altLang="en-US" sz="1000" dirty="0" smtClean="0"/>
          </a:p>
          <a:p>
            <a:r>
              <a:rPr lang="en-US" altLang="ko-KR" sz="1000" dirty="0" smtClean="0"/>
              <a:t>if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gnTexturesMask</a:t>
            </a:r>
            <a:r>
              <a:rPr lang="en-US" altLang="ko-KR" sz="1000" dirty="0"/>
              <a:t> &amp; MATERIAL_NORMAL_MAP)</a:t>
            </a:r>
          </a:p>
          <a:p>
            <a:r>
              <a:rPr lang="en-US" altLang="ko-KR" sz="1000" dirty="0"/>
              <a:t>{</a:t>
            </a:r>
          </a:p>
          <a:p>
            <a:pPr lvl="1"/>
            <a:r>
              <a:rPr lang="en-US" altLang="ko-KR" sz="1000" dirty="0"/>
              <a:t>float3x3 TBN = float3x3(normalize(</a:t>
            </a:r>
            <a:r>
              <a:rPr lang="en-US" altLang="ko-KR" sz="1000" dirty="0" err="1"/>
              <a:t>input.tangentW</a:t>
            </a:r>
            <a:r>
              <a:rPr lang="en-US" altLang="ko-KR" sz="1000" dirty="0"/>
              <a:t>), normalize(</a:t>
            </a:r>
            <a:r>
              <a:rPr lang="en-US" altLang="ko-KR" sz="1000" dirty="0" err="1"/>
              <a:t>input.bitangentW</a:t>
            </a:r>
            <a:r>
              <a:rPr lang="en-US" altLang="ko-KR" sz="1000" dirty="0"/>
              <a:t>), normalize(</a:t>
            </a:r>
            <a:r>
              <a:rPr lang="en-US" altLang="ko-KR" sz="1000" dirty="0" err="1"/>
              <a:t>input.normalW</a:t>
            </a:r>
            <a:r>
              <a:rPr lang="en-US" altLang="ko-KR" sz="1000" dirty="0"/>
              <a:t>));</a:t>
            </a:r>
          </a:p>
          <a:p>
            <a:pPr lvl="1"/>
            <a:r>
              <a:rPr lang="en-US" altLang="ko-KR" sz="1000" dirty="0"/>
              <a:t>float3 </a:t>
            </a:r>
            <a:r>
              <a:rPr lang="en-US" altLang="ko-KR" sz="1000" dirty="0" err="1"/>
              <a:t>vNormal</a:t>
            </a:r>
            <a:r>
              <a:rPr lang="en-US" altLang="ko-KR" sz="1000" dirty="0"/>
              <a:t> = normalize(</a:t>
            </a:r>
            <a:r>
              <a:rPr lang="en-US" altLang="ko-KR" sz="1000" dirty="0" err="1"/>
              <a:t>cNormalColor.rgb</a:t>
            </a:r>
            <a:r>
              <a:rPr lang="en-US" altLang="ko-KR" sz="1000" dirty="0"/>
              <a:t> * 2.0f - 1.0f); //[0, 1] → [-1, 1]</a:t>
            </a:r>
          </a:p>
          <a:p>
            <a:pPr lvl="1"/>
            <a:r>
              <a:rPr lang="en-US" altLang="ko-KR" sz="1000" dirty="0" err="1"/>
              <a:t>input.normalW</a:t>
            </a:r>
            <a:r>
              <a:rPr lang="en-US" altLang="ko-KR" sz="1000" dirty="0"/>
              <a:t> = normalize(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vNormal</a:t>
            </a:r>
            <a:r>
              <a:rPr lang="en-US" altLang="ko-KR" sz="1000" dirty="0"/>
              <a:t>, TBN));</a:t>
            </a:r>
          </a:p>
          <a:p>
            <a:r>
              <a:rPr lang="en-US" altLang="ko-KR" sz="1000" dirty="0" smtClean="0"/>
              <a:t>}</a:t>
            </a:r>
            <a:endParaRPr lang="ko-KR" altLang="en-US" sz="1000" dirty="0"/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cIllumination</a:t>
            </a:r>
            <a:r>
              <a:rPr lang="en-US" altLang="ko-KR" sz="1000" dirty="0"/>
              <a:t> = Lighting(</a:t>
            </a:r>
            <a:r>
              <a:rPr lang="en-US" altLang="ko-KR" sz="1000" dirty="0" err="1"/>
              <a:t>input.positionW</a:t>
            </a:r>
            <a:r>
              <a:rPr lang="en-US" altLang="ko-KR" sz="1000" dirty="0"/>
              <a:t>, normalize(</a:t>
            </a:r>
            <a:r>
              <a:rPr lang="en-US" altLang="ko-KR" sz="1000" dirty="0" err="1"/>
              <a:t>input.normalW</a:t>
            </a:r>
            <a:r>
              <a:rPr lang="en-US" altLang="ko-KR" sz="1000" dirty="0"/>
              <a:t>), true, </a:t>
            </a:r>
            <a:r>
              <a:rPr lang="en-US" altLang="ko-KR" sz="1000" dirty="0" err="1"/>
              <a:t>input.uvs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cColor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cAlbedoColor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return (lerp(cIllumination,cColor,0.6</a:t>
            </a:r>
            <a:r>
              <a:rPr lang="en-US" altLang="ko-KR" sz="1000" dirty="0" smtClean="0"/>
              <a:t>));</a:t>
            </a:r>
            <a:endParaRPr lang="ko-KR" altLang="en-US" sz="1000" dirty="0"/>
          </a:p>
          <a:p>
            <a:r>
              <a:rPr lang="en-US" altLang="ko-KR" sz="1000" dirty="0"/>
              <a:t>}</a:t>
            </a: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92388" y="2624682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Light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92388" y="6789578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SkyBox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80213" y="2450570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SpriteAnimation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996127" y="4297443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ShadowMap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DepthWrite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0634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348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0971" y="3092558"/>
            <a:ext cx="6031184" cy="49061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2381" y="5587048"/>
            <a:ext cx="7436190" cy="35714"/>
            <a:chOff x="3672381" y="5587048"/>
            <a:chExt cx="74361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672381" y="5587048"/>
              <a:ext cx="7436190" cy="3571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229600" y="2687058"/>
            <a:ext cx="8610600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GameObjectMgr</a:t>
            </a:r>
            <a:r>
              <a:rPr lang="en-US" altLang="ko-KR" sz="1600" dirty="0" smtClean="0"/>
              <a:t>::</a:t>
            </a:r>
            <a:r>
              <a:rPr lang="en-US" altLang="ko-KR" sz="1600" dirty="0" err="1" smtClean="0"/>
              <a:t>ShdowRender</a:t>
            </a:r>
            <a:r>
              <a:rPr lang="en-US" altLang="ko-KR" sz="1600" dirty="0" smtClean="0"/>
              <a:t>(ID3D12GraphicsCommandList* pd3dCommandList, </a:t>
            </a:r>
            <a:r>
              <a:rPr lang="en-US" altLang="ko-KR" sz="1600" dirty="0" err="1" smtClean="0"/>
              <a:t>CCamera</a:t>
            </a:r>
            <a:r>
              <a:rPr lang="en-US" altLang="ko-KR" sz="1600" dirty="0" smtClean="0"/>
              <a:t> * </a:t>
            </a:r>
            <a:r>
              <a:rPr lang="en-US" altLang="ko-KR" sz="1600" dirty="0" err="1" smtClean="0"/>
              <a:t>pCamera</a:t>
            </a:r>
            <a:r>
              <a:rPr lang="en-US" altLang="ko-KR" sz="1600" dirty="0" smtClean="0"/>
              <a:t>, bool </a:t>
            </a:r>
            <a:r>
              <a:rPr lang="en-US" altLang="ko-KR" sz="1600" dirty="0" err="1" smtClean="0"/>
              <a:t>bPreRender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ShaderMgr</a:t>
            </a:r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pShader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…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if(</a:t>
            </a:r>
            <a:r>
              <a:rPr lang="en-US" altLang="ko-KR" sz="1600" dirty="0" err="1" smtClean="0"/>
              <a:t>m_pMesh</a:t>
            </a:r>
            <a:r>
              <a:rPr lang="en-US" altLang="ko-KR" sz="1600" dirty="0" smtClean="0"/>
              <a:t>) {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	if(</a:t>
            </a:r>
            <a:r>
              <a:rPr lang="en-US" altLang="ko-KR" sz="1600" dirty="0" err="1" smtClean="0"/>
              <a:t>m_nMaterials</a:t>
            </a:r>
            <a:r>
              <a:rPr lang="en-US" altLang="ko-KR" sz="1600" dirty="0" smtClean="0"/>
              <a:t>&gt;0) { 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for(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=0;i&lt;</a:t>
            </a:r>
            <a:r>
              <a:rPr lang="en-US" altLang="ko-KR" sz="1600" dirty="0" err="1" smtClean="0"/>
              <a:t>m_nMaterials;i</a:t>
            </a:r>
            <a:r>
              <a:rPr lang="en-US" altLang="ko-KR" sz="1600" dirty="0" smtClean="0"/>
              <a:t>++) {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if(</a:t>
            </a:r>
            <a:r>
              <a:rPr lang="en-US" altLang="ko-KR" sz="1600" dirty="0" err="1" smtClean="0"/>
              <a:t>m_ppMaterials</a:t>
            </a:r>
            <a:r>
              <a:rPr lang="en-US" altLang="ko-KR" sz="1600" dirty="0" smtClean="0"/>
              <a:t>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]) {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        if(</a:t>
            </a:r>
            <a:r>
              <a:rPr lang="en-US" altLang="ko-KR" sz="1600" dirty="0" err="1" smtClean="0"/>
              <a:t>m_ppMaterials</a:t>
            </a:r>
            <a:r>
              <a:rPr lang="en-US" altLang="ko-KR" sz="1600" dirty="0" smtClean="0"/>
              <a:t>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]-&gt;</a:t>
            </a:r>
            <a:r>
              <a:rPr lang="en-US" altLang="ko-KR" sz="1600" dirty="0" err="1" smtClean="0"/>
              <a:t>m_pShader</a:t>
            </a:r>
            <a:r>
              <a:rPr lang="en-US" altLang="ko-KR" sz="1600" dirty="0" smtClean="0"/>
              <a:t>) {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m_ppMaterials</a:t>
            </a:r>
            <a:r>
              <a:rPr lang="en-US" altLang="ko-KR" sz="1600" dirty="0" smtClean="0"/>
              <a:t>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]-&gt;</a:t>
            </a:r>
            <a:r>
              <a:rPr lang="en-US" altLang="ko-KR" sz="1600" dirty="0" err="1" smtClean="0"/>
              <a:t>m_pShader</a:t>
            </a:r>
            <a:r>
              <a:rPr lang="en-US" altLang="ko-KR" sz="1600" dirty="0" smtClean="0"/>
              <a:t>-&gt;Render(pd3dCommandList,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	pCamera,0,false);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pShader</a:t>
            </a:r>
            <a:r>
              <a:rPr lang="en-US" altLang="ko-KR" sz="1600" dirty="0" smtClean="0"/>
              <a:t>-&gt;</a:t>
            </a:r>
            <a:r>
              <a:rPr lang="en-US" altLang="ko-KR" sz="1600" dirty="0" err="1" smtClean="0"/>
              <a:t>SetPipelineState</a:t>
            </a:r>
            <a:r>
              <a:rPr lang="en-US" altLang="ko-KR" sz="1600" dirty="0" smtClean="0"/>
              <a:t>(pd3dCommandList,0);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	…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	}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	…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            }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	…</a:t>
            </a:r>
          </a:p>
          <a:p>
            <a:r>
              <a:rPr lang="en-US" altLang="ko-KR" sz="1600" dirty="0" smtClean="0"/>
              <a:t>		     }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…</a:t>
            </a:r>
          </a:p>
          <a:p>
            <a:r>
              <a:rPr lang="en-US" altLang="ko-KR" sz="1600" dirty="0" smtClean="0"/>
              <a:t>} 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0744200" y="2294869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Func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ShadowRender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183843" y="8003239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그림자 대상에 포함되는 객체들은 </a:t>
            </a:r>
            <a:r>
              <a:rPr lang="en-US" altLang="ko-KR" dirty="0" err="1" smtClean="0"/>
              <a:t>ShadowRender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 렌더링 </a:t>
            </a:r>
            <a:r>
              <a:rPr lang="ko-KR" altLang="en-US" dirty="0" err="1" smtClean="0"/>
              <a:t>하게되고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파이프라인 상태를 매프레임마다 업데이트 해준다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14" name="구부러진 연결선 13"/>
          <p:cNvCxnSpPr>
            <a:stCxn id="20" idx="0"/>
          </p:cNvCxnSpPr>
          <p:nvPr/>
        </p:nvCxnSpPr>
        <p:spPr>
          <a:xfrm rot="16200000" flipV="1">
            <a:off x="11347576" y="6695904"/>
            <a:ext cx="2227963" cy="38670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079486" y="5737175"/>
            <a:ext cx="4046492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884</Words>
  <Application>Microsoft Office PowerPoint</Application>
  <PresentationFormat>사용자 지정</PresentationFormat>
  <Paragraphs>255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?? ??</vt:lpstr>
      <vt:lpstr>HY중고딕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재성</cp:lastModifiedBy>
  <cp:revision>24</cp:revision>
  <dcterms:created xsi:type="dcterms:W3CDTF">2023-08-27T19:13:24Z</dcterms:created>
  <dcterms:modified xsi:type="dcterms:W3CDTF">2023-08-30T15:24:37Z</dcterms:modified>
</cp:coreProperties>
</file>